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11B0066-9471-4F60-8FDB-14DB06408DC4}">
  <a:tblStyle styleId="{F11B0066-9471-4F60-8FDB-14DB06408D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82863909_2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382863909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da3c4bb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da3c4bb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35c2b46e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e35c2b46e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808ac951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a808ac951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1d292694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1d29269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b93ce6dc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cb93ce6dc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13" name="Google Shape;13;p2"/>
          <p:cNvPicPr preferRelativeResize="0"/>
          <p:nvPr/>
        </p:nvPicPr>
        <p:blipFill rotWithShape="1">
          <a:blip r:embed="rId2">
            <a:alphaModFix/>
          </a:blip>
          <a:srcRect b="31851" l="11523" r="11500" t="30947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1">
  <p:cSld name="Segu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Light 2">
  <p:cSld name="Segu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">
  <p:cSld name="Title with Conten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67" name="Google Shape;67;p15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>
  <p:cSld name="Image">
    <p:bg>
      <p:bgPr>
        <a:solidFill>
          <a:srgbClr val="2D3D4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7535" l="0" r="7800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Dark">
  <p:cSld name="Logo A Dark">
    <p:bg>
      <p:bgPr>
        <a:solidFill>
          <a:srgbClr val="2E3D4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77" name="Google Shape;77;p18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A Light">
  <p:cSld name="Logo A Light">
    <p:bg>
      <p:bgPr>
        <a:solidFill>
          <a:srgbClr val="02B3E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2" name="Google Shape;82;p19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Dark">
  <p:cSld name="Logo B Dark">
    <p:bg>
      <p:bgPr>
        <a:solidFill>
          <a:srgbClr val="2E3D4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87" name="Google Shape;87;p20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LOR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B Light">
  <p:cSld name="Logo B Light">
    <p:bg>
      <p:bgPr>
        <a:solidFill>
          <a:srgbClr val="02B3E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 sz="7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 Udacity. All rights reserved.</a:t>
            </a:r>
            <a:endParaRPr sz="500"/>
          </a:p>
        </p:txBody>
      </p:sp>
      <p:sp>
        <p:nvSpPr>
          <p:cNvPr id="92" name="Google Shape;92;p21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sz="500"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3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">
  <p:cSld name="Segue with Sub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00"/>
              <a:buFont typeface="Open Sans"/>
              <a:buNone/>
              <a:defRPr b="0" i="0" sz="45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with Subtitle Light">
  <p:cSld name="Segue with Subtitle Light">
    <p:bg>
      <p:bgPr>
        <a:solidFill>
          <a:srgbClr val="02B3E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1">
  <p:cSld name="Segue with Subtitle Ligh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Segue with Subtitle Light 2">
  <p:cSld name="Segue with Subtitle Ligh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Light">
  <p:cSld name="Segue Light">
    <p:bg>
      <p:bgPr>
        <a:solidFill>
          <a:srgbClr val="02B3E4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ilo.org/ilostat/faces/oracle/webcenter/portalapp/pagehierarchy/Page27.jspx?indicator=EAR_4MTH_SEX_OCU_CUR_NB&amp;subject=EAR&amp;datasetCode=A&amp;collectionCode=YI&amp;_adf.ctrl-state=157uo8uags_4&amp;_afrLoop=1210655655985854&amp;_afrWindowMode=0&amp;_afrWindowId=19mhncubfc_6#!%40%40%3Findicator%3DEAR_4MTH_SEX_OCU_CUR_NB%26_afrWindowId%3D19mhncubfc_6%26subject%3DEAR%26_afrLoop%3D1210655655985854%26datasetCode%3DA%26collectionCode%3DYI%26_afrWindowMode%3D0%26_adf.ctrl-state%3D19mhncubfc_71" TargetMode="External"/><Relationship Id="rId4" Type="http://schemas.openxmlformats.org/officeDocument/2006/relationships/hyperlink" Target="https://data.oecd.org/earnwage/gender-wage-gap.htm" TargetMode="External"/><Relationship Id="rId5" Type="http://schemas.openxmlformats.org/officeDocument/2006/relationships/hyperlink" Target="https://www.oecd.org/gender/data/length-of-maternity-leave-parental-leave-and-paid-father-specific-leave.htm" TargetMode="External"/><Relationship Id="rId6" Type="http://schemas.openxmlformats.org/officeDocument/2006/relationships/hyperlink" Target="http://www.oecd.org/els/family/database.htm" TargetMode="External"/><Relationship Id="rId7" Type="http://schemas.openxmlformats.org/officeDocument/2006/relationships/hyperlink" Target="https://www.rand.org/content/dam/rand/pubs/research_reports/RR1600/RR1666/RAND_RR1666.pdf" TargetMode="External"/><Relationship Id="rId8" Type="http://schemas.openxmlformats.org/officeDocument/2006/relationships/hyperlink" Target="https://wol.iza.org/uploads/articles/16/pdfs/equal-pay-legislation-and-the-gender-wage-gap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57200" y="712625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n"/>
              <a:t>Salary gap and Parental Leave in the EU</a:t>
            </a:r>
            <a:endParaRPr sz="500"/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7200" y="2633700"/>
            <a:ext cx="50703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Blanca Altés		 	&lt;blancaaltes@gmail.com&gt;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Breno Milagre 			&lt;breno_milagre@hotmail.com&gt;</a:t>
            </a:r>
            <a:endParaRPr sz="14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Eugenia Langen 			&lt;langen.eugenia@gmail.com&gt;</a:t>
            </a:r>
            <a:endParaRPr sz="14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Francesco Caberlin 		&lt;f.caberlin@gmail.com&gt;</a:t>
            </a:r>
            <a:endParaRPr b="1" sz="14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Georgia Martha Sari 		&lt;gmartha.sari@gmail.com&gt;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Neelima Divi 			&lt;neelima.divi@gmail.com&gt;</a:t>
            </a:r>
            <a:endParaRPr sz="14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Valentina Atanassova 		&lt;at.valentina@gmail.com&gt;</a:t>
            </a:r>
            <a:endParaRPr sz="14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Font typeface="Open Sans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Question to be answer and hypothesis</a:t>
            </a:r>
            <a:endParaRPr sz="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target</a:t>
            </a:r>
            <a:endParaRPr/>
          </a:p>
        </p:txBody>
      </p:sp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38100"/>
            <a:ext cx="1303864" cy="129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>
            <p:ph idx="3" type="body"/>
          </p:nvPr>
        </p:nvSpPr>
        <p:spPr>
          <a:xfrm>
            <a:off x="1585630" y="1319792"/>
            <a:ext cx="2296800" cy="734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600"/>
              <a:t>Is there a correlation between salary gap and parental leave?</a:t>
            </a:r>
            <a:endParaRPr b="1" sz="1600"/>
          </a:p>
        </p:txBody>
      </p:sp>
      <p:sp>
        <p:nvSpPr>
          <p:cNvPr id="111" name="Google Shape;111;p24"/>
          <p:cNvSpPr txBox="1"/>
          <p:nvPr/>
        </p:nvSpPr>
        <p:spPr>
          <a:xfrm>
            <a:off x="4414800" y="3408950"/>
            <a:ext cx="457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Salary gap as defined by OECD (% of male median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wage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Mean monthly salary as identified by ILO, and calculate ratio female/male salaries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Equivalent paid leaves as defined by OECD</a:t>
            </a:r>
            <a:endParaRPr sz="120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294500" y="3465875"/>
            <a:ext cx="9027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available data</a:t>
            </a:r>
            <a:endParaRPr/>
          </a:p>
        </p:txBody>
      </p:sp>
      <p:sp>
        <p:nvSpPr>
          <p:cNvPr id="113" name="Google Shape;113;p24"/>
          <p:cNvSpPr/>
          <p:nvPr/>
        </p:nvSpPr>
        <p:spPr>
          <a:xfrm rot="-1527506">
            <a:off x="1213516" y="3493028"/>
            <a:ext cx="451546" cy="1777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3174575" y="3671600"/>
            <a:ext cx="108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images</a:t>
            </a:r>
            <a:endParaRPr/>
          </a:p>
        </p:txBody>
      </p:sp>
      <p:sp>
        <p:nvSpPr>
          <p:cNvPr id="115" name="Google Shape;115;p24"/>
          <p:cNvSpPr/>
          <p:nvPr/>
        </p:nvSpPr>
        <p:spPr>
          <a:xfrm rot="2138634">
            <a:off x="2693443" y="3492922"/>
            <a:ext cx="451483" cy="177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4"/>
          <p:cNvSpPr txBox="1"/>
          <p:nvPr/>
        </p:nvSpPr>
        <p:spPr>
          <a:xfrm>
            <a:off x="1761075" y="3167050"/>
            <a:ext cx="9027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</a:t>
            </a:r>
            <a:endParaRPr/>
          </a:p>
        </p:txBody>
      </p:sp>
      <p:sp>
        <p:nvSpPr>
          <p:cNvPr id="117" name="Google Shape;117;p24"/>
          <p:cNvSpPr txBox="1"/>
          <p:nvPr/>
        </p:nvSpPr>
        <p:spPr>
          <a:xfrm>
            <a:off x="1548588" y="4331350"/>
            <a:ext cx="108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Regresion results</a:t>
            </a:r>
            <a:endParaRPr/>
          </a:p>
        </p:txBody>
      </p:sp>
      <p:sp>
        <p:nvSpPr>
          <p:cNvPr id="118" name="Google Shape;118;p24"/>
          <p:cNvSpPr/>
          <p:nvPr/>
        </p:nvSpPr>
        <p:spPr>
          <a:xfrm rot="-8902203">
            <a:off x="922844" y="4331328"/>
            <a:ext cx="451346" cy="1779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457200" y="2886400"/>
            <a:ext cx="3957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Process of analysis</a:t>
            </a:r>
            <a:endParaRPr sz="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/>
        </p:nvSpPr>
        <p:spPr>
          <a:xfrm>
            <a:off x="4414800" y="1246700"/>
            <a:ext cx="441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56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Does the salary gap decrease </a:t>
            </a:r>
            <a:r>
              <a:rPr lang="en" sz="12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when</a:t>
            </a:r>
            <a:r>
              <a:rPr lang="en" sz="12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given equal maternity and paternity leave rights? </a:t>
            </a:r>
            <a:endParaRPr sz="120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Does the ratio between female and male salaries improve with the duration of maternity leave?</a:t>
            </a:r>
            <a:endParaRPr sz="120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4"/>
          <p:cNvSpPr/>
          <p:nvPr/>
        </p:nvSpPr>
        <p:spPr>
          <a:xfrm rot="7969148">
            <a:off x="2787320" y="4331347"/>
            <a:ext cx="451532" cy="1778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5030125" y="2886400"/>
            <a:ext cx="3957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Data Used</a:t>
            </a:r>
            <a:endParaRPr sz="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109425"/>
            <a:ext cx="7956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/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 All rights reserved.</a:t>
            </a:r>
            <a:endParaRPr sz="500"/>
          </a:p>
        </p:txBody>
      </p:sp>
      <p:sp>
        <p:nvSpPr>
          <p:cNvPr id="129" name="Google Shape;129;p25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Salary gap vs difference of paid parental leave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t/>
            </a:r>
            <a:endParaRPr sz="500"/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graphicFrame>
        <p:nvGraphicFramePr>
          <p:cNvPr id="131" name="Google Shape;131;p25"/>
          <p:cNvGraphicFramePr/>
          <p:nvPr/>
        </p:nvGraphicFramePr>
        <p:xfrm>
          <a:off x="4727775" y="180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{F11B0066-9471-4F60-8FDB-14DB06408DC4}</a:tableStyleId>
              </a:tblPr>
              <a:tblGrid>
                <a:gridCol w="1200150"/>
                <a:gridCol w="1000125"/>
                <a:gridCol w="1171575"/>
                <a:gridCol w="48577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Dep. Variable: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MedianSalGap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R-squared: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OLS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Adj. R-squared: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Least Squares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F-statistic: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Sat, 21 Jul 2018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 (F-statistic):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17:02:45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Log-Likelihood: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-69.586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Observations: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AIC: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143.2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Df Residuals: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BIC: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145.4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Df Model: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Covariance Type: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nonrobust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525" marB="9525" marR="9525" marL="9525"/>
                </a:tc>
              </a:tr>
            </a:tbl>
          </a:graphicData>
        </a:graphic>
      </p:graphicFrame>
      <p:graphicFrame>
        <p:nvGraphicFramePr>
          <p:cNvPr id="132" name="Google Shape;132;p25"/>
          <p:cNvGraphicFramePr/>
          <p:nvPr/>
        </p:nvGraphicFramePr>
        <p:xfrm>
          <a:off x="4899225" y="3842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{F11B0066-9471-4F60-8FDB-14DB06408DC4}</a:tableStyleId>
              </a:tblPr>
              <a:tblGrid>
                <a:gridCol w="1047750"/>
                <a:gridCol w="438150"/>
                <a:gridCol w="457200"/>
                <a:gridCol w="361950"/>
                <a:gridCol w="361950"/>
                <a:gridCol w="409575"/>
                <a:gridCol w="43815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std err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P&gt;|t|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[0.025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0.975]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DeltaPaidLeave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1.829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0.238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Intercept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7.8491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2.366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2.914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12.784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9525" marR="9525" marL="9525"/>
                </a:tc>
              </a:tr>
            </a:tbl>
          </a:graphicData>
        </a:graphic>
      </p:graphicFrame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02750"/>
            <a:ext cx="3957601" cy="2879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3564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Extract of a larger analysis</a:t>
            </a:r>
            <a:endParaRPr sz="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/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 All rights reserved.</a:t>
            </a:r>
            <a:endParaRPr sz="500"/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Further correlation analyses</a:t>
            </a:r>
            <a:endParaRPr sz="500"/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2400"/>
            <a:ext cx="4317505" cy="3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500" y="1052400"/>
            <a:ext cx="3595500" cy="36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gap and Parental Leave in the EU</a:t>
            </a:r>
            <a:endParaRPr sz="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" name="Google Shape;151;p27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56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212121"/>
                </a:solidFill>
              </a:rPr>
              <a:t>From the </a:t>
            </a:r>
            <a:r>
              <a:rPr i="1" lang="en" sz="1400">
                <a:solidFill>
                  <a:srgbClr val="212121"/>
                </a:solidFill>
              </a:rPr>
              <a:t>analysed </a:t>
            </a:r>
            <a:r>
              <a:rPr i="1" lang="en" sz="1400">
                <a:solidFill>
                  <a:srgbClr val="212121"/>
                </a:solidFill>
              </a:rPr>
              <a:t>data, there seems not to be a relevant correlation between paid leaves and differences in salary between female and male employees, despite maternity being </a:t>
            </a:r>
            <a:r>
              <a:rPr i="1" lang="en" sz="1400">
                <a:solidFill>
                  <a:srgbClr val="212121"/>
                </a:solidFill>
              </a:rPr>
              <a:t>often quoted as one of the persistent reasons for the gender gap in salary.</a:t>
            </a:r>
            <a:endParaRPr i="1" sz="1400">
              <a:solidFill>
                <a:srgbClr val="212121"/>
              </a:solidFill>
            </a:endParaRPr>
          </a:p>
          <a:p>
            <a:pPr indent="0" lvl="0" marL="0" rtl="0">
              <a:lnSpc>
                <a:spcPct val="156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212121"/>
                </a:solidFill>
              </a:rPr>
              <a:t>Further</a:t>
            </a:r>
            <a:r>
              <a:rPr i="1" lang="en" sz="1400">
                <a:solidFill>
                  <a:srgbClr val="212121"/>
                </a:solidFill>
              </a:rPr>
              <a:t> analysis is needed before drawing any other conclusions.</a:t>
            </a:r>
            <a:endParaRPr i="1" sz="1400">
              <a:solidFill>
                <a:srgbClr val="212121"/>
              </a:solidFill>
            </a:endParaRPr>
          </a:p>
          <a:p>
            <a:pPr indent="0" lvl="0" marL="0" rtl="0">
              <a:lnSpc>
                <a:spcPct val="156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212121"/>
                </a:solidFill>
              </a:rPr>
              <a:t>Most of the data regarding parental leaves have a ratio between paternal and maternal leaves below 0.15. Hence the conclusions inferred for equal paternal and maternal leaves are not robust.</a:t>
            </a:r>
            <a:endParaRPr i="1" sz="1400">
              <a:solidFill>
                <a:srgbClr val="212121"/>
              </a:solidFill>
            </a:endParaRPr>
          </a:p>
          <a:p>
            <a:pPr indent="0" lvl="0" marL="0" rtl="0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Font typeface="Open Sans"/>
              <a:buNone/>
            </a:pPr>
            <a:r>
              <a:rPr lang="en"/>
              <a:t>Salary gap and Parental Leave in the EU</a:t>
            </a:r>
            <a:endParaRPr sz="500"/>
          </a:p>
        </p:txBody>
      </p:sp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</a:t>
            </a:r>
            <a:r>
              <a:rPr lang="en"/>
              <a:t>7</a:t>
            </a: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 Udacity.  All rights reserved.</a:t>
            </a:r>
            <a:endParaRPr sz="500"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Font typeface="Open Sans"/>
              <a:buNone/>
            </a:pPr>
            <a:r>
              <a:rPr lang="en"/>
              <a:t>Key References</a:t>
            </a:r>
            <a:endParaRPr sz="500"/>
          </a:p>
        </p:txBody>
      </p:sp>
      <p:sp>
        <p:nvSpPr>
          <p:cNvPr id="159" name="Google Shape;159;p28"/>
          <p:cNvSpPr txBox="1"/>
          <p:nvPr>
            <p:ph idx="3" type="body"/>
          </p:nvPr>
        </p:nvSpPr>
        <p:spPr>
          <a:xfrm>
            <a:off x="457200" y="1443925"/>
            <a:ext cx="82296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ILO dataset on mean monthly salary</a:t>
            </a:r>
            <a:r>
              <a:rPr lang="en" sz="1400"/>
              <a:t> ; </a:t>
            </a:r>
            <a:r>
              <a:rPr lang="en" sz="1400"/>
              <a:t>07/15/18 accessed; </a:t>
            </a:r>
            <a:endParaRPr sz="1400"/>
          </a:p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OECD dataset on gender wage gap</a:t>
            </a:r>
            <a:r>
              <a:rPr lang="en" sz="1400"/>
              <a:t> ;</a:t>
            </a:r>
            <a:r>
              <a:rPr lang="en" sz="1400"/>
              <a:t>07/15/18 accessed; </a:t>
            </a:r>
            <a:endParaRPr sz="1400"/>
          </a:p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OECD dataset on paid parental leave</a:t>
            </a:r>
            <a:r>
              <a:rPr lang="en" sz="1400"/>
              <a:t> ;</a:t>
            </a:r>
            <a:r>
              <a:rPr lang="en" sz="1400"/>
              <a:t>07/15/18 accessed; </a:t>
            </a:r>
            <a:endParaRPr sz="1400"/>
          </a:p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/>
              <a:t>OECD Family Database</a:t>
            </a:r>
            <a:r>
              <a:rPr lang="en" sz="1400"/>
              <a:t>, </a:t>
            </a:r>
            <a:r>
              <a:rPr i="1" lang="en" sz="1400"/>
              <a:t>Key characteristics of parental leave systems; </a:t>
            </a:r>
            <a:r>
              <a:rPr lang="en" sz="1400"/>
              <a:t>07/20/18 accessed;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http://www.oecd.org/els/family/database.htm</a:t>
            </a:r>
            <a:endParaRPr sz="1400"/>
          </a:p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/>
              <a:t> Jana van Belle, </a:t>
            </a:r>
            <a:r>
              <a:rPr i="1" lang="en" sz="1400"/>
              <a:t>Paternity and Parental leave policies across the European Union</a:t>
            </a:r>
            <a:r>
              <a:rPr i="1" lang="en" sz="1400"/>
              <a:t>; </a:t>
            </a:r>
            <a:r>
              <a:rPr lang="en" sz="1400"/>
              <a:t>07/20/18 accessed;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https://www.rand.org/content/dam/rand/pubs/research_reports/RR1600/RR1666/RAND_RR1666.pdf</a:t>
            </a:r>
            <a:endParaRPr sz="1400"/>
          </a:p>
          <a:p>
            <a:pPr indent="-114300" lvl="0" marL="1143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D3D4A"/>
              </a:buClr>
              <a:buSzPts val="1400"/>
              <a:buFont typeface="Cabin"/>
              <a:buChar char="•"/>
            </a:pPr>
            <a:r>
              <a:rPr lang="en" sz="1400"/>
              <a:t> </a:t>
            </a:r>
            <a:r>
              <a:rPr lang="en" sz="1400"/>
              <a:t> Solomon W. Polachek, </a:t>
            </a:r>
            <a:r>
              <a:rPr i="1" lang="en" sz="1400"/>
              <a:t>Equal pay legislation and the gender wage gap; </a:t>
            </a:r>
            <a:r>
              <a:rPr lang="en" sz="1400"/>
              <a:t>07/20/18 accessed;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https://wol.iza.org/uploads/articles/16/pdfs/equal-pay-legislation-and-the-gender-wage-gap.pdf</a:t>
            </a:r>
            <a:endParaRPr sz="1400"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